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238" r:id="rId4"/>
    <p:sldId id="1239" r:id="rId5"/>
    <p:sldId id="1248" r:id="rId6"/>
    <p:sldId id="1249" r:id="rId7"/>
    <p:sldId id="1269" r:id="rId8"/>
    <p:sldId id="1266" r:id="rId9"/>
    <p:sldId id="1270" r:id="rId10"/>
    <p:sldId id="1271" r:id="rId11"/>
    <p:sldId id="1267" r:id="rId12"/>
    <p:sldId id="1268" r:id="rId13"/>
    <p:sldId id="1251" r:id="rId14"/>
    <p:sldId id="1272" r:id="rId15"/>
    <p:sldId id="1273" r:id="rId16"/>
    <p:sldId id="1252" r:id="rId17"/>
    <p:sldId id="1274" r:id="rId18"/>
    <p:sldId id="1263" r:id="rId19"/>
    <p:sldId id="1275" r:id="rId20"/>
    <p:sldId id="1264" r:id="rId21"/>
    <p:sldId id="1265" r:id="rId22"/>
    <p:sldId id="1240"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6"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6"/>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9"/>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15.png"/><Relationship Id="rId1" Type="http://schemas.openxmlformats.org/officeDocument/2006/relationships/image" Target="../media/image30.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17.png"/><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15.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15.png"/><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抛体运动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平抛运动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5387340"/>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由于做平抛运动的物体在水平方向做匀速直线运动，在竖直方向做自由落体运动，因此物体水平方向的位移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，末速度在水平方向的分速度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；物体竖直方向的位移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在竖直方向的分速度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若将物体的初速度和加速度都沿垂直于斜面方向和平行于斜面方向分解，那么物体在斜面上的运动可以分解为沿斜面向下，初速度为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的匀加速直线运动，以及方向与斜面垂直，初速度为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的先匀减速向上、后匀加速向下的匀变速度直线运动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5387340"/>
              </a:xfrm>
              <a:blipFill rotWithShape="1">
                <a:blip r:embed="rId1"/>
                <a:stretch>
                  <a:fillRect l="-2" t="-12" r="1" b="12"/>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240374"/>
              </a:xfrm>
            </p:spPr>
            <p:txBody>
              <a:bodyPr/>
              <a:lstStyle/>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，沿斜面方向的运动不改变物体与斜面间的距离，物体与斜面间的距离等于物体在垂直于斜面方向运动的位移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由于物体在垂直于斜面的方向上，先减速上升，后加速下降，因此当物体垂直于斜面的分速度为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时，物体在垂直于斜面方向上的位移最大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，小球与斜面间的最大距离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，物体的瞬时速度与斜面平行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240374"/>
              </a:xfrm>
              <a:blipFill rotWithShape="1">
                <a:blip r:embed="rId1"/>
                <a:stretch>
                  <a:fillRect l="-2" t="-19" r="1" b="18"/>
                </a:stretch>
              </a:blipFill>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746120"/>
                <a:ext cx="11485848" cy="382206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若物体从倾角为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的斜面外抛出，垂直击中斜面，则末速度与竖直方向的夹角为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如图所示，将末速度沿水平方向和竖直方向分解，可得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，其中竖直方向的分速度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，代入后整理可得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，即物体在斜面上运动的时间为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746120"/>
                <a:ext cx="11485848" cy="3822065"/>
              </a:xfrm>
              <a:blipFill rotWithShape="1">
                <a:blip r:embed="rId1"/>
                <a:stretch>
                  <a:fillRect l="-2" t="-16" r="1" b="16"/>
                </a:stretch>
              </a:blipFill>
            </p:spPr>
            <p:txBody>
              <a:bodyPr/>
              <a:lstStyle/>
              <a:p>
                <a:r>
                  <a:rPr lang="zh-CN" altLang="en-US">
                    <a:noFill/>
                  </a:rPr>
                  <a:t> </a:t>
                </a:r>
              </a:p>
            </p:txBody>
          </p:sp>
        </mc:Fallback>
      </mc:AlternateContent>
      <p:pic>
        <p:nvPicPr>
          <p:cNvPr id="3" name="25lk638.jpg" descr="id:2147490984;FounderCES"/>
          <p:cNvPicPr/>
          <p:nvPr/>
        </p:nvPicPr>
        <p:blipFill>
          <a:blip r:embed="rId2"/>
          <a:stretch>
            <a:fillRect/>
          </a:stretch>
        </p:blipFill>
        <p:spPr>
          <a:xfrm>
            <a:off x="3358902" y="3501008"/>
            <a:ext cx="4400550" cy="238379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746120"/>
                <a:ext cx="11485848" cy="2617470"/>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由于做平抛运动的物体在水平方向做匀速直线运动，在竖直方向做自由落体运动，因此物体水平方向的位移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，末速度在水平方向的分速度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；物体竖直方向的位移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，末速度在竖直方向的分速度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746120"/>
                <a:ext cx="11485848" cy="2617470"/>
              </a:xfrm>
              <a:blipFill rotWithShape="1">
                <a:blip r:embed="rId1"/>
                <a:stretch>
                  <a:fillRect l="-2" t="-24" r="1" b="24"/>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746120"/>
                <a:ext cx="11485848" cy="297878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若物体从倾角为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的斜面外抛出，恰好从斜面顶端射入斜面，则物体的末速度与水平方向的夹角为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如图所示，将末速度沿水平方向和竖直方向分解，可得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 </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，其中竖直方向的分速度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，代入后整理可得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，即物体在斜面上运动的时间为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746120"/>
                <a:ext cx="11485848" cy="2978785"/>
              </a:xfrm>
              <a:blipFill rotWithShape="1">
                <a:blip r:embed="rId1"/>
                <a:stretch>
                  <a:fillRect l="-2" t="-21" r="1" b="21"/>
                </a:stretch>
              </a:blipFill>
            </p:spPr>
            <p:txBody>
              <a:bodyPr/>
              <a:lstStyle/>
              <a:p>
                <a:r>
                  <a:rPr lang="zh-CN" altLang="en-US">
                    <a:noFill/>
                  </a:rPr>
                  <a:t> </a:t>
                </a:r>
              </a:p>
            </p:txBody>
          </p:sp>
        </mc:Fallback>
      </mc:AlternateContent>
      <p:pic>
        <p:nvPicPr>
          <p:cNvPr id="3" name="25lk639.jpg" descr="id:2147490991;FounderCES"/>
          <p:cNvPicPr/>
          <p:nvPr/>
        </p:nvPicPr>
        <p:blipFill>
          <a:blip r:embed="rId2"/>
          <a:stretch>
            <a:fillRect/>
          </a:stretch>
        </p:blipFill>
        <p:spPr>
          <a:xfrm>
            <a:off x="3358902" y="3861048"/>
            <a:ext cx="4857750" cy="24447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2564765"/>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由于做平抛运动的物体在水平方向做匀速直线运动，在竖直方向做自由落体运动，因此物体水平方向的位移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，末速度在水平方向的分速度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；物体竖直方向的位移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，末速度在竖直方向的分速度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2564765"/>
              </a:xfrm>
              <a:blipFill rotWithShape="1">
                <a:blip r:embed="rId1"/>
                <a:stretch>
                  <a:fillRect l="-2" t="-25" r="1" b="25"/>
                </a:stretch>
              </a:blipFill>
            </p:spPr>
            <p:txBody>
              <a:bodyPr/>
              <a:lstStyle/>
              <a:p>
                <a:r>
                  <a:rPr lang="zh-CN" altLang="en-US">
                    <a:noFill/>
                  </a:rPr>
                  <a:t> </a:t>
                </a:r>
              </a:p>
            </p:txBody>
          </p:sp>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pic>
        <p:nvPicPr>
          <p:cNvPr id="6" name="24答案.eps" descr="id:2147489697;FounderCES"/>
          <p:cNvPicPr/>
          <p:nvPr/>
        </p:nvPicPr>
        <p:blipFill>
          <a:blip r:embed="rId2"/>
          <a:stretch>
            <a:fillRect/>
          </a:stretch>
        </p:blipFill>
        <p:spPr>
          <a:xfrm>
            <a:off x="359870" y="4861019"/>
            <a:ext cx="840740" cy="299720"/>
          </a:xfrm>
          <a:prstGeom prst="rect">
            <a:avLst/>
          </a:prstGeom>
        </p:spPr>
      </p:pic>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692696"/>
                <a:ext cx="11485848" cy="4024307"/>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图所示，从倾角为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的足够长的斜面顶端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水平抛出一个小球，落在斜面上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点处，小球落在斜面上的速度方向与斜面间的夹角为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若把初速度变为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间的距离变为原来的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小球在空中运动的时间变为原来的</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夹角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将变大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夹角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692696"/>
                <a:ext cx="11485848" cy="4024307"/>
              </a:xfrm>
              <a:blipFill rotWithShape="1">
                <a:blip r:embed="rId3"/>
                <a:stretch>
                  <a:fillRect l="-2" t="-14" r="1" b="6"/>
                </a:stretch>
              </a:blipFill>
            </p:spPr>
            <p:txBody>
              <a:bodyPr/>
              <a:lstStyle/>
              <a:p>
                <a:r>
                  <a:rPr lang="zh-CN" altLang="en-US">
                    <a:noFill/>
                  </a:rPr>
                  <a:t> </a:t>
                </a:r>
              </a:p>
            </p:txBody>
          </p:sp>
        </mc:Fallback>
      </mc:AlternateContent>
      <p:pic>
        <p:nvPicPr>
          <p:cNvPr id="5" name="25lk640.jpg" descr="id:2147491005;FounderCES"/>
          <p:cNvPicPr/>
          <p:nvPr/>
        </p:nvPicPr>
        <p:blipFill>
          <a:blip r:embed="rId4"/>
          <a:stretch>
            <a:fillRect/>
          </a:stretch>
        </p:blipFill>
        <p:spPr>
          <a:xfrm>
            <a:off x="6599262" y="2276872"/>
            <a:ext cx="4295775" cy="2222500"/>
          </a:xfrm>
          <a:prstGeom prst="rect">
            <a:avLst/>
          </a:prstGeom>
        </p:spPr>
      </p:pic>
      <p:sp>
        <p:nvSpPr>
          <p:cNvPr id="2" name="矩形 1"/>
          <p:cNvSpPr/>
          <p:nvPr/>
        </p:nvSpPr>
        <p:spPr>
          <a:xfrm>
            <a:off x="1354960" y="4687713"/>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620688"/>
                <a:ext cx="11485848" cy="4206857"/>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从抛出到落到斜面上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可知小球的位移与水平方向的夹角为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若把初速度变为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则小球在空中运动的时间变为原来的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小球下落的高度变为原来的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间的距离变为原来的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根据平抛运动的推论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平抛运动的合速度与水平方向夹角的正切值是位移与水平方向夹角正切值的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则夹角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620688"/>
                <a:ext cx="11485848" cy="4206857"/>
              </a:xfrm>
              <a:blipFill rotWithShape="1">
                <a:blip r:embed="rId1"/>
                <a:stretch>
                  <a:fillRect l="-2" t="-7" r="1" b="-854"/>
                </a:stretch>
              </a:blipFill>
            </p:spPr>
            <p:txBody>
              <a:bodyPr/>
              <a:lstStyle/>
              <a:p>
                <a:r>
                  <a:rPr lang="zh-CN" altLang="en-US">
                    <a:noFill/>
                  </a:rPr>
                  <a:t> </a:t>
                </a:r>
              </a:p>
            </p:txBody>
          </p:sp>
        </mc:Fallback>
      </mc:AlternateContent>
      <p:pic>
        <p:nvPicPr>
          <p:cNvPr id="3" name="24解析.eps" descr="id:2147491012;FounderCES"/>
          <p:cNvPicPr/>
          <p:nvPr/>
        </p:nvPicPr>
        <p:blipFill>
          <a:blip r:embed="rId2"/>
          <a:stretch>
            <a:fillRect/>
          </a:stretch>
        </p:blipFill>
        <p:spPr>
          <a:xfrm>
            <a:off x="392054" y="855296"/>
            <a:ext cx="840740" cy="299720"/>
          </a:xfrm>
          <a:prstGeom prst="rect">
            <a:avLst/>
          </a:prstGeom>
        </p:spPr>
      </p:pic>
      <p:pic>
        <p:nvPicPr>
          <p:cNvPr id="6" name="25lk640.jpg" descr="id:2147491005;FounderCES"/>
          <p:cNvPicPr/>
          <p:nvPr/>
        </p:nvPicPr>
        <p:blipFill>
          <a:blip r:embed="rId3"/>
          <a:stretch>
            <a:fillRect/>
          </a:stretch>
        </p:blipFill>
        <p:spPr>
          <a:xfrm>
            <a:off x="4006850" y="4935220"/>
            <a:ext cx="3223895" cy="161544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711;FounderCES"/>
          <p:cNvPicPr/>
          <p:nvPr/>
        </p:nvPicPr>
        <p:blipFill>
          <a:blip r:embed="rId1"/>
          <a:stretch>
            <a:fillRect/>
          </a:stretch>
        </p:blipFill>
        <p:spPr>
          <a:xfrm>
            <a:off x="386424" y="908720"/>
            <a:ext cx="1203325" cy="387350"/>
          </a:xfrm>
          <a:prstGeom prst="rect">
            <a:avLst/>
          </a:prstGeom>
        </p:spPr>
      </p:pic>
      <p:sp>
        <p:nvSpPr>
          <p:cNvPr id="6" name="内容占位符 5"/>
          <p:cNvSpPr>
            <a:spLocks noGrp="1"/>
          </p:cNvSpPr>
          <p:nvPr>
            <p:ph idx="1"/>
          </p:nvPr>
        </p:nvSpPr>
        <p:spPr>
          <a:xfrm>
            <a:off x="360854" y="764704"/>
            <a:ext cx="11485848" cy="1754326"/>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2025</a:t>
            </a:r>
            <a:r>
              <a:rPr lang="en-US" altLang="zh-CN" b="1">
                <a:solidFill>
                  <a:srgbClr val="000000"/>
                </a:solidFill>
                <a:latin typeface="Times New Roman" panose="02020603050405020304" pitchFamily="18" charset="0"/>
                <a:ea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山东威海期末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）如图所示，某次演习中，轰炸机以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120m/s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的速度水平投放一枚炸弹，垂直击中山坡上的目标</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已知山坡的倾角</a:t>
            </a:r>
            <a:r>
              <a:rPr lang="en-US" altLang="zh-CN" b="1" i="1">
                <a:solidFill>
                  <a:srgbClr val="000000"/>
                </a:solidFill>
                <a:latin typeface="Times New Roman" panose="02020603050405020304" pitchFamily="18" charset="0"/>
                <a:ea typeface="宋体" panose="02010600030101010101" pitchFamily="2" charset="-122"/>
              </a:rPr>
              <a:t>θ</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37</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rPr>
              <a:t>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0.6</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lk641.jpg" descr="id:2147491033;FounderCES"/>
          <p:cNvPicPr/>
          <p:nvPr/>
        </p:nvPicPr>
        <p:blipFill>
          <a:blip r:embed="rId2"/>
          <a:stretch>
            <a:fillRect/>
          </a:stretch>
        </p:blipFill>
        <p:spPr>
          <a:xfrm>
            <a:off x="4222998" y="2708920"/>
            <a:ext cx="3448050" cy="287972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）炸弹在空中飞行的时间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040;FounderCES"/>
          <p:cNvPicPr/>
          <p:nvPr/>
        </p:nvPicPr>
        <p:blipFill>
          <a:blip r:embed="rId1"/>
          <a:stretch>
            <a:fillRect/>
          </a:stretch>
        </p:blipFill>
        <p:spPr>
          <a:xfrm>
            <a:off x="450293" y="4044335"/>
            <a:ext cx="840740" cy="299720"/>
          </a:xfrm>
          <a:prstGeom prst="rect">
            <a:avLst/>
          </a:prstGeom>
        </p:spPr>
      </p:pic>
      <p:pic>
        <p:nvPicPr>
          <p:cNvPr id="7" name="箭头右下.eps" descr="id:2147491047;FounderCES"/>
          <p:cNvPicPr/>
          <p:nvPr/>
        </p:nvPicPr>
        <p:blipFill>
          <a:blip r:embed="rId2"/>
          <a:stretch>
            <a:fillRect/>
          </a:stretch>
        </p:blipFill>
        <p:spPr>
          <a:xfrm>
            <a:off x="1702718" y="4543889"/>
            <a:ext cx="394970" cy="310515"/>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325940" y="3687415"/>
                <a:ext cx="11584144" cy="2120709"/>
              </a:xfrm>
              <a:prstGeom prst="rect">
                <a:avLst/>
              </a:prstGeom>
            </p:spPr>
            <p:txBody>
              <a:bodyPr wrap="square">
                <a:spAutoFit/>
              </a:bodyPr>
              <a:lstStyle/>
              <a:p>
                <a:pPr indent="982980" algn="just">
                  <a:lnSpc>
                    <a:spcPct val="150000"/>
                  </a:lnSpc>
                  <a:spcAft>
                    <a:spcPts val="0"/>
                  </a:spcAft>
                  <a:tabLst>
                    <a:tab pos="5850890" algn="l"/>
                  </a:tabLst>
                </a:pP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炸弹垂直击中山坡上的目标</a:t>
                </a:r>
                <a:r>
                  <a:rPr lang="zh-CN" altLang="zh-CN" sz="2400" smtClean="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此时</a:t>
                </a:r>
                <a:r>
                  <a:rPr lang="zh-CN" altLang="zh-CN" sz="2400">
                    <a:solidFill>
                      <a:srgbClr val="000000"/>
                    </a:solidFill>
                    <a:ea typeface="楷体" panose="02010609060101010101" pitchFamily="49" charset="-122"/>
                    <a:cs typeface="Times New Roman" panose="02020603050405020304" pitchFamily="18" charset="0"/>
                  </a:rPr>
                  <a:t>有</a:t>
                </a:r>
                <a:r>
                  <a:rPr lang="en-US" altLang="zh-CN" sz="2400">
                    <a:solidFill>
                      <a:srgbClr val="000000"/>
                    </a:solidFill>
                    <a:cs typeface="Times New Roman" panose="02020603050405020304" pitchFamily="18" charset="0"/>
                  </a:rPr>
                  <a:t>tan</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Sub>
                      </m:num>
                      <m:den>
                        <m:sSub>
                          <m:sSub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𝒚</m:t>
                            </m:r>
                          </m:sub>
                        </m:sSub>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又</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y</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gt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联立解得炸弹</a:t>
                </a:r>
                <a:r>
                  <a:rPr lang="zh-CN" altLang="zh-CN" sz="2400" smtClean="0">
                    <a:solidFill>
                      <a:srgbClr val="000000"/>
                    </a:solidFill>
                    <a:ea typeface="楷体" panose="02010609060101010101" pitchFamily="49" charset="-122"/>
                    <a:cs typeface="Times New Roman" panose="02020603050405020304" pitchFamily="18" charset="0"/>
                  </a:rPr>
                  <a:t>在空</a:t>
                </a:r>
                <a:endParaRPr lang="en-US" altLang="zh-CN" sz="2400" smtClean="0">
                  <a:solidFill>
                    <a:srgbClr val="000000"/>
                  </a:solidFill>
                  <a:ea typeface="楷体" panose="02010609060101010101" pitchFamily="49" charset="-122"/>
                  <a:cs typeface="Times New Roman" panose="02020603050405020304" pitchFamily="18" charset="0"/>
                </a:endParaRPr>
              </a:p>
              <a:p>
                <a:pPr indent="982980" algn="just">
                  <a:lnSpc>
                    <a:spcPct val="150000"/>
                  </a:lnSpc>
                  <a:spcAft>
                    <a:spcPts val="0"/>
                  </a:spcAft>
                  <a:tabLst>
                    <a:tab pos="5850890" algn="l"/>
                  </a:tabLst>
                </a:pPr>
                <a:endParaRPr lang="en-US" altLang="zh-CN" sz="2400">
                  <a:solidFill>
                    <a:srgbClr val="000000"/>
                  </a:solidFill>
                  <a:ea typeface="楷体" panose="02010609060101010101" pitchFamily="49" charset="-122"/>
                  <a:cs typeface="Times New Roman" panose="02020603050405020304" pitchFamily="18" charset="0"/>
                </a:endParaRPr>
              </a:p>
              <a:p>
                <a:pPr algn="just">
                  <a:lnSpc>
                    <a:spcPct val="150000"/>
                  </a:lnSpc>
                  <a:spcAft>
                    <a:spcPts val="0"/>
                  </a:spcAft>
                  <a:tabLst>
                    <a:tab pos="5850890" algn="l"/>
                  </a:tabLst>
                </a:pPr>
                <a:r>
                  <a:rPr lang="zh-CN" altLang="zh-CN" sz="2400" smtClean="0">
                    <a:solidFill>
                      <a:srgbClr val="000000"/>
                    </a:solidFill>
                    <a:ea typeface="楷体" panose="02010609060101010101" pitchFamily="49" charset="-122"/>
                    <a:cs typeface="Times New Roman" panose="02020603050405020304" pitchFamily="18" charset="0"/>
                  </a:rPr>
                  <a:t>中</a:t>
                </a:r>
                <a:r>
                  <a:rPr lang="zh-CN" altLang="zh-CN" sz="2400">
                    <a:solidFill>
                      <a:srgbClr val="000000"/>
                    </a:solidFill>
                    <a:ea typeface="楷体" panose="02010609060101010101" pitchFamily="49" charset="-122"/>
                    <a:cs typeface="Times New Roman" panose="02020603050405020304" pitchFamily="18" charset="0"/>
                  </a:rPr>
                  <a:t>飞行的时间为</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16 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325940" y="3687415"/>
                <a:ext cx="11584144" cy="2120709"/>
              </a:xfrm>
              <a:prstGeom prst="rect">
                <a:avLst/>
              </a:prstGeom>
              <a:blipFill rotWithShape="1">
                <a:blip r:embed="rId3"/>
                <a:stretch>
                  <a:fillRect l="-2" t="-29" b="20"/>
                </a:stretch>
              </a:blipFill>
            </p:spPr>
            <p:txBody>
              <a:bodyPr/>
              <a:lstStyle/>
              <a:p>
                <a:r>
                  <a:rPr lang="zh-CN" altLang="en-US">
                    <a:noFill/>
                  </a:rPr>
                  <a:t> </a:t>
                </a:r>
              </a:p>
            </p:txBody>
          </p:sp>
        </mc:Fallback>
      </mc:AlternateContent>
      <p:sp>
        <p:nvSpPr>
          <p:cNvPr id="8" name="矩形 7"/>
          <p:cNvSpPr/>
          <p:nvPr/>
        </p:nvSpPr>
        <p:spPr>
          <a:xfrm>
            <a:off x="2330525" y="4488756"/>
            <a:ext cx="4052713" cy="461665"/>
          </a:xfrm>
          <a:prstGeom prst="rect">
            <a:avLst/>
          </a:prstGeom>
        </p:spPr>
        <p:txBody>
          <a:bodyPr wrap="none">
            <a:spAutoFit/>
          </a:bodyPr>
          <a:lstStyle/>
          <a:p>
            <a:r>
              <a:rPr lang="zh-CN" altLang="zh-CN" sz="2400">
                <a:solidFill>
                  <a:srgbClr val="00B0F0"/>
                </a:solidFill>
                <a:ea typeface="楷体" panose="02010609060101010101" pitchFamily="49" charset="-122"/>
                <a:cs typeface="Times New Roman" panose="02020603050405020304" pitchFamily="18" charset="0"/>
              </a:rPr>
              <a:t>即合速度的方向与山坡垂直</a:t>
            </a:r>
            <a:r>
              <a:rPr lang="en-US" altLang="zh-CN" sz="2400">
                <a:solidFill>
                  <a:srgbClr val="00B0F0"/>
                </a:solidFill>
                <a:latin typeface="宋体" panose="02010600030101010101" pitchFamily="2" charset="-122"/>
                <a:cs typeface="Times New Roman" panose="02020603050405020304" pitchFamily="18" charset="0"/>
              </a:rPr>
              <a:t>.</a:t>
            </a:r>
            <a:endParaRPr lang="zh-CN" altLang="en-US"/>
          </a:p>
        </p:txBody>
      </p:sp>
      <p:pic>
        <p:nvPicPr>
          <p:cNvPr id="10" name="24答案.eps" descr="id:2147491054;FounderCES"/>
          <p:cNvPicPr/>
          <p:nvPr/>
        </p:nvPicPr>
        <p:blipFill>
          <a:blip r:embed="rId4"/>
          <a:stretch>
            <a:fillRect/>
          </a:stretch>
        </p:blipFill>
        <p:spPr>
          <a:xfrm>
            <a:off x="450293" y="5971985"/>
            <a:ext cx="840740" cy="299720"/>
          </a:xfrm>
          <a:prstGeom prst="rect">
            <a:avLst/>
          </a:prstGeom>
        </p:spPr>
      </p:pic>
      <p:sp>
        <p:nvSpPr>
          <p:cNvPr id="9" name="矩形 8"/>
          <p:cNvSpPr/>
          <p:nvPr/>
        </p:nvSpPr>
        <p:spPr>
          <a:xfrm>
            <a:off x="1400707" y="5919663"/>
            <a:ext cx="998991" cy="461665"/>
          </a:xfrm>
          <a:prstGeom prst="rect">
            <a:avLst/>
          </a:prstGeom>
        </p:spPr>
        <p:txBody>
          <a:bodyPr wrap="none">
            <a:spAutoFit/>
          </a:bodyPr>
          <a:lstStyle/>
          <a:p>
            <a:r>
              <a:rPr lang="en-US" altLang="zh-CN" sz="2400" smtClean="0">
                <a:solidFill>
                  <a:srgbClr val="000000"/>
                </a:solidFill>
              </a:rPr>
              <a:t>16 s</a:t>
            </a:r>
            <a:r>
              <a:rPr lang="zh-CN" altLang="zh-CN" sz="2400">
                <a:solidFill>
                  <a:srgbClr val="000000"/>
                </a:solidFill>
                <a:cs typeface="Times New Roman" panose="02020603050405020304" pitchFamily="18" charset="0"/>
              </a:rPr>
              <a:t>　</a:t>
            </a:r>
            <a:endParaRPr lang="zh-CN" altLang="en-US"/>
          </a:p>
        </p:txBody>
      </p:sp>
      <p:pic>
        <p:nvPicPr>
          <p:cNvPr id="12" name="25lk641.jpg" descr="id:2147491033;FounderCES"/>
          <p:cNvPicPr/>
          <p:nvPr/>
        </p:nvPicPr>
        <p:blipFill>
          <a:blip r:embed="rId5"/>
          <a:stretch>
            <a:fillRect/>
          </a:stretch>
        </p:blipFill>
        <p:spPr>
          <a:xfrm>
            <a:off x="3862958" y="1412776"/>
            <a:ext cx="2880320" cy="23139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2"/>
          <a:stretch>
            <a:fillRect/>
          </a:stretch>
        </p:blipFill>
        <p:spPr>
          <a:xfrm>
            <a:off x="360854" y="1556792"/>
            <a:ext cx="1561465" cy="431165"/>
          </a:xfrm>
          <a:prstGeom prst="rect">
            <a:avLst/>
          </a:prstGeom>
        </p:spPr>
      </p:pic>
      <p:sp>
        <p:nvSpPr>
          <p:cNvPr id="5" name="内容占位符 4"/>
          <p:cNvSpPr>
            <a:spLocks noGrp="1"/>
          </p:cNvSpPr>
          <p:nvPr>
            <p:ph idx="1"/>
          </p:nvPr>
        </p:nvSpPr>
        <p:spPr>
          <a:xfrm>
            <a:off x="360854" y="1484784"/>
            <a:ext cx="11485848" cy="3346237"/>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物体以一定的初速度沿水平方向抛出，只在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重力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作用下所做的运动，称为平抛运动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水平方向做</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匀速直线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运动，竖直方向做</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自由落体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）炸弹竖直方向与水平方向通过的距离之比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040;FounderCES"/>
          <p:cNvPicPr/>
          <p:nvPr/>
        </p:nvPicPr>
        <p:blipFill>
          <a:blip r:embed="rId1"/>
          <a:stretch>
            <a:fillRect/>
          </a:stretch>
        </p:blipFill>
        <p:spPr>
          <a:xfrm>
            <a:off x="360854" y="4704602"/>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362452" y="4107996"/>
                <a:ext cx="10657184" cy="1193212"/>
              </a:xfrm>
              <a:prstGeom prst="rect">
                <a:avLst/>
              </a:prstGeom>
            </p:spPr>
            <p:txBody>
              <a:bodyPr wrap="squar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炸弹竖直方向与水平方向通过的距离之比为</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𝒚</m:t>
                        </m:r>
                      </m:num>
                      <m:den>
                        <m:r>
                          <a:rPr lang="en-US" altLang="zh-CN" sz="2400" i="1">
                            <a:solidFill>
                              <a:srgbClr val="000000"/>
                            </a:solidFill>
                            <a:latin typeface="Cambria Math" panose="02040503050406030204" pitchFamily="18" charset="0"/>
                            <a:cs typeface="Times New Roman" panose="02020603050405020304" pitchFamily="18" charset="0"/>
                          </a:rPr>
                          <m:t>𝒙</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r>
                          <m:rPr>
                            <m:nor/>
                          </m:rPr>
                          <a:rPr lang="en-US" altLang="zh-CN" sz="2400" i="1">
                            <a:solidFill>
                              <a:srgbClr val="000000"/>
                            </a:solidFill>
                            <a:latin typeface="Cambria Math" panose="02040503050406030204" pitchFamily="18" charset="0"/>
                            <a:cs typeface="Times New Roman" panose="02020603050405020304" pitchFamily="18" charset="0"/>
                          </a:rPr>
                          <m:t>g</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𝒕</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Sub>
                        <m:r>
                          <a:rPr lang="en-US" altLang="zh-CN" sz="2400" i="1">
                            <a:solidFill>
                              <a:srgbClr val="000000"/>
                            </a:solidFill>
                            <a:latin typeface="Cambria Math" panose="02040503050406030204" pitchFamily="18" charset="0"/>
                            <a:cs typeface="Times New Roman" panose="02020603050405020304" pitchFamily="18" charset="0"/>
                          </a:rPr>
                          <m:t>𝒕</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𝒕</m:t>
                        </m:r>
                      </m:num>
                      <m:den>
                        <m:r>
                          <a:rPr lang="en-US" altLang="zh-CN" sz="2400" i="1">
                            <a:solidFill>
                              <a:srgbClr val="000000"/>
                            </a:solidFill>
                            <a:latin typeface="Cambria Math" panose="02040503050406030204" pitchFamily="18" charset="0"/>
                            <a:cs typeface="Times New Roman" panose="02020603050405020304" pitchFamily="18" charset="0"/>
                          </a:rPr>
                          <m:t>𝟐</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Sub>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𝒚</m:t>
                        </m:r>
                      </m:num>
                      <m:den>
                        <m:r>
                          <a:rPr lang="en-US" altLang="zh-CN" sz="2400" i="1">
                            <a:solidFill>
                              <a:srgbClr val="000000"/>
                            </a:solidFill>
                            <a:latin typeface="Cambria Math" panose="02040503050406030204" pitchFamily="18" charset="0"/>
                            <a:cs typeface="Times New Roman" panose="02020603050405020304" pitchFamily="18" charset="0"/>
                          </a:rPr>
                          <m:t>𝒙</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362452" y="4107996"/>
                <a:ext cx="10657184" cy="1193212"/>
              </a:xfrm>
              <a:prstGeom prst="rect">
                <a:avLst/>
              </a:prstGeom>
              <a:blipFill rotWithShape="1">
                <a:blip r:embed="rId2"/>
                <a:stretch>
                  <a:fillRect l="-4" t="-15" r="3" b="19"/>
                </a:stretch>
              </a:blipFill>
            </p:spPr>
            <p:txBody>
              <a:bodyPr/>
              <a:lstStyle/>
              <a:p>
                <a:r>
                  <a:rPr lang="zh-CN" altLang="en-US">
                    <a:noFill/>
                  </a:rPr>
                  <a:t> </a:t>
                </a:r>
              </a:p>
            </p:txBody>
          </p:sp>
        </mc:Fallback>
      </mc:AlternateContent>
      <p:pic>
        <p:nvPicPr>
          <p:cNvPr id="6" name="25lk641.jpg" descr="id:2147491033;FounderCES"/>
          <p:cNvPicPr/>
          <p:nvPr/>
        </p:nvPicPr>
        <p:blipFill>
          <a:blip r:embed="rId3"/>
          <a:stretch>
            <a:fillRect/>
          </a:stretch>
        </p:blipFill>
        <p:spPr>
          <a:xfrm>
            <a:off x="4006974" y="1628800"/>
            <a:ext cx="2816860" cy="2352675"/>
          </a:xfrm>
          <a:prstGeom prst="rect">
            <a:avLst/>
          </a:prstGeom>
        </p:spPr>
      </p:pic>
      <p:pic>
        <p:nvPicPr>
          <p:cNvPr id="7" name="24答案.eps" descr="id:2147491054;FounderCES"/>
          <p:cNvPicPr/>
          <p:nvPr/>
        </p:nvPicPr>
        <p:blipFill>
          <a:blip r:embed="rId4"/>
          <a:stretch>
            <a:fillRect/>
          </a:stretch>
        </p:blipFill>
        <p:spPr>
          <a:xfrm>
            <a:off x="380431" y="5373216"/>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382029" y="4981453"/>
                <a:ext cx="628698" cy="892552"/>
              </a:xfrm>
              <a:prstGeom prst="rect">
                <a:avLst/>
              </a:prstGeom>
            </p:spPr>
            <p:txBody>
              <a:bodyPr wrap="none">
                <a:spAutoFit/>
              </a:bodyPr>
              <a:lstStyle/>
              <a:p>
                <a:pPr algn="just">
                  <a:lnSpc>
                    <a:spcPct val="150000"/>
                  </a:lnSpc>
                  <a:spcAft>
                    <a:spcPts val="0"/>
                  </a:spcAft>
                  <a:tabLst>
                    <a:tab pos="5850890" algn="l"/>
                  </a:tabLs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382029" y="4981453"/>
                <a:ext cx="628698" cy="892552"/>
              </a:xfrm>
              <a:prstGeom prst="rect">
                <a:avLst/>
              </a:prstGeom>
              <a:blipFill rotWithShape="1">
                <a:blip r:embed="rId5"/>
                <a:stretch>
                  <a:fillRect l="-43" t="-57" r="50" b="29"/>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解决与斜面有关的平抛运动的两种模型时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要充分利用斜面倾角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明确位移、速度与水平方向的夹角和斜面倾角的关系是解题的关键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38604" y="558458"/>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custDataLst>
                  <p:tags r:id="rId1"/>
                </p:custDataLst>
              </p:nvPr>
            </p:nvGraphicFramePr>
            <p:xfrm>
              <a:off x="250825" y="1206500"/>
              <a:ext cx="10942955" cy="4974590"/>
            </p:xfrm>
            <a:graphic>
              <a:graphicData uri="http://schemas.openxmlformats.org/drawingml/2006/table">
                <a:tbl>
                  <a:tblPr firstRow="1" firstCol="1" bandRow="1"/>
                  <a:tblGrid>
                    <a:gridCol w="1193800"/>
                    <a:gridCol w="1137920"/>
                    <a:gridCol w="8611235"/>
                  </a:tblGrid>
                  <a:tr h="525780">
                    <a:tc gridSpan="2">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水平方向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just" hangingPunct="0">
                            <a:lnSpc>
                              <a:spcPct val="150000"/>
                            </a:lnSpc>
                            <a:spcAft>
                              <a:spcPts val="0"/>
                            </a:spcAft>
                            <a:tabLst>
                              <a:tab pos="5850890" algn="l"/>
                            </a:tabLst>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47065">
                    <a:tc gridSpan="2">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just" hangingPunct="0">
                            <a:lnSpc>
                              <a:spcPct val="110000"/>
                            </a:lnSpc>
                            <a:spcAft>
                              <a:spcPts val="0"/>
                            </a:spcAft>
                            <a:tabLst>
                              <a:tab pos="5850890" algn="l"/>
                            </a:tabLst>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m:rPr>
                                  <m:nor/>
                                </m:rPr>
                                <a:rPr kumimoji="0" lang="en-US" altLang="zh-CN" sz="23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g</m:t>
                              </m:r>
                            </m:oMath>
                          </a14:m>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77900">
                    <a:tc rowSpan="2">
                      <a:txBody>
                        <a:bodyPr/>
                        <a:lstStyle/>
                        <a:p>
                          <a:pPr algn="ctr" hangingPunct="0">
                            <a:lnSpc>
                              <a:spcPct val="150000"/>
                            </a:lnSpc>
                            <a:spcAft>
                              <a:spcPts val="0"/>
                            </a:spcAft>
                            <a:tabLst>
                              <a:tab pos="5850890" algn="l"/>
                            </a:tabLst>
                          </a:pP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合速度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20000"/>
                            </a:lnSpc>
                            <a:spcAft>
                              <a:spcPts val="0"/>
                            </a:spcAft>
                            <a:tabLst>
                              <a:tab pos="5850890" algn="l"/>
                            </a:tabLst>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kumimoji="0" lang="en-US" altLang="zh-CN" sz="23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𝒙</m:t>
                                      </m:r>
                                    </m:sub>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kumimoji="0" lang="en-US" altLang="zh-CN" sz="23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𝒚</m:t>
                                      </m:r>
                                    </m:sub>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kumimoji="0" lang="en-US" altLang="zh-CN" sz="23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m:rPr>
                                      <m:nor/>
                                    </m:rP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m:rPr>
                                      <m:nor/>
                                    </m:rPr>
                                    <a:rPr kumimoji="0" lang="en-US" altLang="zh-CN" sz="23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g</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𝐭</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e>
                              </m:rad>
                            </m:oMath>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95960">
                    <a:tc vMerge="1">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85089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记速度与水平方向的夹角为</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kumimoji="0" lang="en-US" altLang="zh-CN" sz="23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g</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num>
                                <m:den>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den>
                              </m:f>
                            </m:oMath>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0395">
                    <a:tc rowSpan="2">
                      <a:txBody>
                        <a:bodyPr/>
                        <a:lstStyle/>
                        <a:p>
                          <a:pPr algn="ctr" hangingPunct="0">
                            <a:lnSpc>
                              <a:spcPct val="150000"/>
                            </a:lnSpc>
                            <a:spcAft>
                              <a:spcPts val="0"/>
                            </a:spcAft>
                            <a:tabLst>
                              <a:tab pos="5850890" algn="l"/>
                            </a:tabLst>
                          </a:pP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合位移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00000"/>
                            </a:lnSpc>
                            <a:spcAft>
                              <a:spcPts val="0"/>
                            </a:spcAft>
                            <a:tabLst>
                              <a:tab pos="5850890" algn="l"/>
                            </a:tabLs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𝒙</m:t>
                                      </m:r>
                                    </m:e>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𝒚</m:t>
                                      </m:r>
                                    </m:e>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e>
                              </m:rad>
                            </m:oMath>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86435">
                    <a:tc vMerge="1">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0"/>
                            </a:lnSpc>
                            <a:spcAft>
                              <a:spcPts val="0"/>
                            </a:spcAft>
                            <a:tabLst>
                              <a:tab pos="585089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记位移与水平方向的夹角为</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 </a:t>
                          </a:r>
                          <a:r>
                            <a:rPr lang="en-US" sz="23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kumimoji="0" lang="en-US" altLang="zh-CN" sz="23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g</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3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den>
                              </m:f>
                            </m:oMath>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21055">
                    <a:tc gridSpan="2">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轨迹方程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just" hangingPunct="0">
                            <a:lnSpc>
                              <a:spcPct val="40000"/>
                            </a:lnSpc>
                            <a:spcAft>
                              <a:spcPts val="0"/>
                            </a:spcAft>
                            <a:tabLst>
                              <a:tab pos="585089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平抛运动的轨迹是一个开口向下的抛物线</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对应的方程为</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kumimoji="0" lang="en-US" altLang="zh-CN" sz="23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m:t>g</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kumimoji="0" lang="en-US" altLang="zh-CN" sz="23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custDataLst>
                  <p:tags r:id="rId2"/>
                </p:custDataLst>
              </p:nvPr>
            </p:nvGraphicFramePr>
            <p:xfrm>
              <a:off x="250825" y="1206500"/>
              <a:ext cx="10942955" cy="4974590"/>
            </p:xfrm>
            <a:graphic>
              <a:graphicData uri="http://schemas.openxmlformats.org/drawingml/2006/table">
                <a:tbl>
                  <a:tblPr firstRow="1" firstCol="1" bandRow="1"/>
                  <a:tblGrid>
                    <a:gridCol w="1193800"/>
                    <a:gridCol w="1137920"/>
                    <a:gridCol w="8611235"/>
                  </a:tblGrid>
                  <a:tr h="525780">
                    <a:tc gridSpan="2">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水平方向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just" hangingPunct="0">
                            <a:lnSpc>
                              <a:spcPct val="150000"/>
                            </a:lnSpc>
                            <a:spcAft>
                              <a:spcPts val="0"/>
                            </a:spcAft>
                            <a:tabLst>
                              <a:tab pos="5850890" algn="l"/>
                            </a:tabLst>
                          </a:pP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47065">
                    <a:tc gridSpan="2">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竖直方向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endParaRPr lang="zh-CN"/>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977900">
                    <a:tc rowSpan="2">
                      <a:txBody>
                        <a:bodyPr/>
                        <a:lstStyle/>
                        <a:p>
                          <a:pPr algn="ctr" hangingPunct="0">
                            <a:lnSpc>
                              <a:spcPct val="150000"/>
                            </a:lnSpc>
                            <a:spcAft>
                              <a:spcPts val="0"/>
                            </a:spcAft>
                            <a:tabLst>
                              <a:tab pos="5850890" algn="l"/>
                            </a:tabLst>
                          </a:pP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合速度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695960">
                    <a:tc vMerge="1">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620395">
                    <a:tc rowSpan="2">
                      <a:txBody>
                        <a:bodyPr/>
                        <a:lstStyle/>
                        <a:p>
                          <a:pPr algn="ctr" hangingPunct="0">
                            <a:lnSpc>
                              <a:spcPct val="150000"/>
                            </a:lnSpc>
                            <a:spcAft>
                              <a:spcPts val="0"/>
                            </a:spcAft>
                            <a:tabLst>
                              <a:tab pos="5850890" algn="l"/>
                            </a:tabLst>
                          </a:pP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合位移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686435">
                    <a:tc vMerge="1">
                      <a:tcPr/>
                    </a:tc>
                    <a:tc>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821055">
                    <a:tc gridSpan="2">
                      <a:txBody>
                        <a:bodyPr/>
                        <a:lstStyle/>
                        <a:p>
                          <a:pPr algn="ctr" hangingPunct="0">
                            <a:lnSpc>
                              <a:spcPct val="150000"/>
                            </a:lnSpc>
                            <a:spcAft>
                              <a:spcPts val="0"/>
                            </a:spcAft>
                            <a:tabLst>
                              <a:tab pos="585089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轨迹方程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endParaRPr lang="zh-CN"/>
                        </a:p>
                      </a:txBody>
                      <a:tcPr marL="5653" marR="56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915951" y="4447207"/>
            <a:ext cx="1578855" cy="781993"/>
          </a:xfrm>
          <a:prstGeom prst="rect">
            <a:avLst/>
          </a:prstGeom>
        </p:spPr>
      </p:pic>
      <p:pic>
        <p:nvPicPr>
          <p:cNvPr id="2" name="图片 1"/>
          <p:cNvPicPr>
            <a:picLocks noChangeAspect="1"/>
          </p:cNvPicPr>
          <p:nvPr/>
        </p:nvPicPr>
        <p:blipFill>
          <a:blip r:embed="rId2"/>
          <a:stretch>
            <a:fillRect/>
          </a:stretch>
        </p:blipFill>
        <p:spPr>
          <a:xfrm>
            <a:off x="910630" y="2798180"/>
            <a:ext cx="1087542" cy="792088"/>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4"/>
          <a:stretch>
            <a:fillRect/>
          </a:stretch>
        </p:blipFill>
        <p:spPr>
          <a:xfrm>
            <a:off x="360854" y="1556792"/>
            <a:ext cx="1228725" cy="43116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12776"/>
                <a:ext cx="11485848" cy="5117042"/>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抛运动的几个推论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运动时间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m:rPr>
                                <m:nor/>
                              </m:rPr>
                              <a:rPr lang="en-US" altLang="zh-CN" b="1" i="1">
                                <a:solidFill>
                                  <a:srgbClr val="000000"/>
                                </a:solidFill>
                                <a:latin typeface="Times New Roman" panose="02020603050405020304" pitchFamily="18" charset="0"/>
                                <a:ea typeface="宋体" panose="02010600030101010101" pitchFamily="2" charset="-122"/>
                              </a:rPr>
                              <m:t>g</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，即做平抛运动的物体在空中运动的时间只与下落高度有关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落地的水平距离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m:rPr>
                                <m:nor/>
                              </m:rPr>
                              <a:rPr lang="en-US" altLang="zh-CN" b="1" i="1">
                                <a:solidFill>
                                  <a:srgbClr val="000000"/>
                                </a:solidFill>
                                <a:latin typeface="Times New Roman" panose="02020603050405020304" pitchFamily="18" charset="0"/>
                                <a:ea typeface="宋体" panose="02010600030101010101" pitchFamily="2" charset="-122"/>
                              </a:rPr>
                              <m:t>g</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，即水平方向的位移与初速度和下落高度有关，与其他因素无关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速度变化量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，即速度变化量只与时间有关，方向竖直向下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12776"/>
                <a:ext cx="11485848" cy="5117042"/>
              </a:xfrm>
              <a:blipFill rotWithShape="1">
                <a:blip r:embed="rId5"/>
                <a:stretch>
                  <a:fillRect l="-2" t="-10" r="1" b="2"/>
                </a:stretch>
              </a:blipFill>
            </p:spPr>
            <p:txBody>
              <a:bodyPr/>
              <a:lstStyle/>
              <a:p>
                <a:r>
                  <a:rPr lang="zh-CN" altLang="en-US">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465414" y="2950822"/>
            <a:ext cx="1440160" cy="504056"/>
          </a:xfrm>
          <a:prstGeom prst="rect">
            <a:avLst/>
          </a:prstGeom>
        </p:spPr>
      </p:pic>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680" y="746125"/>
                <a:ext cx="11485880" cy="4679950"/>
              </a:xfrm>
            </p:spPr>
            <p:txBody>
              <a:bodyPr>
                <a:noAutofit/>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平抛运动速度偏转角与位移偏转角的关系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设速度方向与水平方向的夹角为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、位移方向与水平方向的夹角为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 </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2tan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速度的反向延长线与水平位移的交点为水平位移的中点，如图所示，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680" y="746125"/>
                <a:ext cx="11485880" cy="4679950"/>
              </a:xfrm>
              <a:blipFill rotWithShape="1">
                <a:blip r:embed="rId2"/>
                <a:stretch>
                  <a:fillRect/>
                </a:stretch>
              </a:blipFill>
            </p:spPr>
            <p:txBody>
              <a:bodyPr/>
              <a:lstStyle/>
              <a:p>
                <a:r>
                  <a:rPr lang="zh-CN" altLang="en-US">
                    <a:noFill/>
                  </a:rPr>
                  <a:t> </a:t>
                </a:r>
              </a:p>
            </p:txBody>
          </p:sp>
        </mc:Fallback>
      </mc:AlternateContent>
      <p:pic>
        <p:nvPicPr>
          <p:cNvPr id="5" name="25lk635.jpg" descr="id:2147490928;FounderCES"/>
          <p:cNvPicPr/>
          <p:nvPr/>
        </p:nvPicPr>
        <p:blipFill>
          <a:blip r:embed="rId3"/>
          <a:stretch>
            <a:fillRect/>
          </a:stretch>
        </p:blipFill>
        <p:spPr>
          <a:xfrm>
            <a:off x="5887844" y="3356910"/>
            <a:ext cx="2888615" cy="28797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705050"/>
            <a:ext cx="11485848" cy="452431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福建福州期末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）如图所示为固定的半圆形竖直轨道，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为水平直径，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为圆心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点水平抛出甲、乙两个小球，初速度分别为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，分别落在轨道上的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连线与竖直方向的夹角均为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，忽略空气阻力，两小球均可视为质点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甲、乙两个小球不会同时落到轨道上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乙小球与甲小球的速度变化量相同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点速度的反向延长线一定过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lk636.jpg" descr="id:2147490942;FounderCES"/>
          <p:cNvPicPr/>
          <p:nvPr/>
        </p:nvPicPr>
        <p:blipFill>
          <a:blip r:embed="rId2"/>
          <a:stretch>
            <a:fillRect/>
          </a:stretch>
        </p:blipFill>
        <p:spPr>
          <a:xfrm>
            <a:off x="6383238" y="2492896"/>
            <a:ext cx="5105400" cy="2269490"/>
          </a:xfrm>
          <a:prstGeom prst="rect">
            <a:avLst/>
          </a:prstGeom>
        </p:spPr>
      </p:pic>
      <p:pic>
        <p:nvPicPr>
          <p:cNvPr id="6" name="24答案.eps" descr="id:2147490956;FounderCES"/>
          <p:cNvPicPr/>
          <p:nvPr/>
        </p:nvPicPr>
        <p:blipFill>
          <a:blip r:embed="rId3"/>
          <a:stretch>
            <a:fillRect/>
          </a:stretch>
        </p:blipFill>
        <p:spPr>
          <a:xfrm>
            <a:off x="334566" y="5228833"/>
            <a:ext cx="840740" cy="299720"/>
          </a:xfrm>
          <a:prstGeom prst="rect">
            <a:avLst/>
          </a:prstGeom>
        </p:spPr>
      </p:pic>
      <p:sp>
        <p:nvSpPr>
          <p:cNvPr id="2" name="矩形 1"/>
          <p:cNvSpPr/>
          <p:nvPr/>
        </p:nvSpPr>
        <p:spPr>
          <a:xfrm>
            <a:off x="1215914" y="5052421"/>
            <a:ext cx="612668"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620688"/>
                <a:ext cx="11485848" cy="4697889"/>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两个小球下落的高度是相等的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可知甲、乙两个小球下落到轨道的时间相等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即甲、乙两个小球同时落到轨道上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甲、乙两个小球下落到轨道上时的速度变化量相同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设圆形轨道的半径为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则甲小球的水平位移为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乙小球的水平位移为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两个小球在水平方向均做匀速直线运动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根据平抛运动的推论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速度的反向延长线交于水平位移的中点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即乙小球在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点速度的反向延长线平分其水平位移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可得乙小球在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点速度的反向延长线不过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620688"/>
                <a:ext cx="11485848" cy="4697889"/>
              </a:xfrm>
              <a:blipFill rotWithShape="1">
                <a:blip r:embed="rId1"/>
                <a:stretch>
                  <a:fillRect l="-2" t="-655" r="1" b="10"/>
                </a:stretch>
              </a:blipFill>
            </p:spPr>
            <p:txBody>
              <a:bodyPr/>
              <a:lstStyle/>
              <a:p>
                <a:r>
                  <a:rPr lang="zh-CN" altLang="en-US">
                    <a:noFill/>
                  </a:rPr>
                  <a:t> </a:t>
                </a:r>
              </a:p>
            </p:txBody>
          </p:sp>
        </mc:Fallback>
      </mc:AlternateContent>
      <p:pic>
        <p:nvPicPr>
          <p:cNvPr id="3" name="24解析.eps" descr="id:2147490949;FounderCES"/>
          <p:cNvPicPr/>
          <p:nvPr/>
        </p:nvPicPr>
        <p:blipFill>
          <a:blip r:embed="rId2"/>
          <a:stretch>
            <a:fillRect/>
          </a:stretch>
        </p:blipFill>
        <p:spPr>
          <a:xfrm>
            <a:off x="406574" y="999312"/>
            <a:ext cx="840740" cy="299720"/>
          </a:xfrm>
          <a:prstGeom prst="rect">
            <a:avLst/>
          </a:prstGeom>
        </p:spPr>
      </p:pic>
      <p:pic>
        <p:nvPicPr>
          <p:cNvPr id="4" name="25lk636.jpg" descr="id:2147490942;FounderCES"/>
          <p:cNvPicPr/>
          <p:nvPr/>
        </p:nvPicPr>
        <p:blipFill>
          <a:blip r:embed="rId3"/>
          <a:stretch>
            <a:fillRect/>
          </a:stretch>
        </p:blipFill>
        <p:spPr>
          <a:xfrm>
            <a:off x="5087094" y="4797152"/>
            <a:ext cx="3790950" cy="168529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a:solidFill>
            <a:srgbClr val="E3F2E7"/>
          </a:solidFill>
        </p:spPr>
        <p:txBody>
          <a:bodyPr/>
          <a:lstStyle/>
          <a:p>
            <a:pPr hangingPunct="0">
              <a:spcAft>
                <a:spcPts val="0"/>
              </a:spcAft>
              <a:tabLst>
                <a:tab pos="5850890" algn="l"/>
              </a:tabLst>
            </a:pP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化曲为直</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在抛体运动中的应用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求解抛体运动的基本思想是将抛体运动分解为两个直线运动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即水平方向的匀速直线运动和竖直方向的匀变速直线运动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两个分运动具有等时性、独立性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即时间相等、独立进行互不影响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分运动的时间就是合运动的时间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两个分运动与合运动之间遵循平行四边形定则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704;FounderCES"/>
          <p:cNvPicPr/>
          <p:nvPr/>
        </p:nvPicPr>
        <p:blipFill>
          <a:blip r:embed="rId1"/>
          <a:stretch>
            <a:fillRect/>
          </a:stretch>
        </p:blipFill>
        <p:spPr>
          <a:xfrm>
            <a:off x="360854" y="836712"/>
            <a:ext cx="1228725" cy="43116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92696"/>
                <a:ext cx="11485848" cy="442531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抛运动与斜面相结合的问题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若物体从倾角为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的斜面抛出，又落回到斜面上，则物体的位移与水平方向的夹角为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在平抛运动中，速度与水平方向夹角的正切值是位移与水平方向夹角的正切值的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将末速度沿水平方向和竖直方向分解后，可得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，其中竖直方向的分速度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，水平方向的分速度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，代入后整理可得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，即物体在斜面上运动的时间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92696"/>
                <a:ext cx="11485848" cy="4425315"/>
              </a:xfrm>
              <a:blipFill rotWithShape="1">
                <a:blip r:embed="rId2"/>
                <a:stretch>
                  <a:fillRect l="-2" t="-12" r="1" b="12"/>
                </a:stretch>
              </a:blipFill>
            </p:spPr>
            <p:txBody>
              <a:bodyPr/>
              <a:lstStyle/>
              <a:p>
                <a:r>
                  <a:rPr lang="zh-CN" altLang="en-US">
                    <a:noFill/>
                  </a:rPr>
                  <a:t> </a:t>
                </a:r>
              </a:p>
            </p:txBody>
          </p:sp>
        </mc:Fallback>
      </mc:AlternateContent>
      <p:pic>
        <p:nvPicPr>
          <p:cNvPr id="5" name="25lk637.jpg" descr="id:2147490977;FounderCES"/>
          <p:cNvPicPr/>
          <p:nvPr/>
        </p:nvPicPr>
        <p:blipFill>
          <a:blip r:embed="rId3"/>
          <a:stretch>
            <a:fillRect/>
          </a:stretch>
        </p:blipFill>
        <p:spPr>
          <a:xfrm>
            <a:off x="5591150" y="4149080"/>
            <a:ext cx="3609975" cy="2273935"/>
          </a:xfrm>
          <a:prstGeom prst="rect">
            <a:avLst/>
          </a:prstGeom>
        </p:spPr>
      </p:pic>
    </p:spTree>
  </p:cSld>
  <p:clrMapOvr>
    <a:masterClrMapping/>
  </p:clrMapOvr>
</p:sld>
</file>

<file path=ppt/tags/tag1.xml><?xml version="1.0" encoding="utf-8"?>
<p:tagLst xmlns:p="http://schemas.openxmlformats.org/presentationml/2006/main">
  <p:tag name="TABLE_ENDDRAG_ORIGIN_RECT" val="861*390"/>
  <p:tag name="TABLE_ENDDRAG_RECT" val="19*78*861*390"/>
</p:tagLst>
</file>

<file path=ppt/tags/tag2.xml><?xml version="1.0" encoding="utf-8"?>
<p:tagLst xmlns:p="http://schemas.openxmlformats.org/presentationml/2006/main">
  <p:tag name="TABLE_ENDDRAG_ORIGIN_RECT" val="861*390"/>
  <p:tag name="TABLE_ENDDRAG_RECT" val="19*78*861*390"/>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3725</Words>
  <Application>WPS 演示</Application>
  <PresentationFormat>自定义</PresentationFormat>
  <Paragraphs>126</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21</vt:i4>
      </vt:variant>
    </vt:vector>
  </HeadingPairs>
  <TitlesOfParts>
    <vt:vector size="34"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cp:lastModifiedBy>
  <cp:revision>596</cp:revision>
  <dcterms:created xsi:type="dcterms:W3CDTF">2020-11-06T05:24:00Z</dcterms:created>
  <dcterms:modified xsi:type="dcterms:W3CDTF">2025-11-04T09:18:30Z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9D792A4AF4AE4F63BC30F4914B26A474_12</vt:lpwstr>
  </property>
</Properties>
</file>